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0" d="100"/>
          <a:sy n="70" d="100"/>
        </p:scale>
        <p:origin x="1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A746C9-8B63-49DC-89BE-0B62EC025F99}"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412467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746C9-8B63-49DC-89BE-0B62EC025F99}"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77024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746C9-8B63-49DC-89BE-0B62EC025F99}"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97206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746C9-8B63-49DC-89BE-0B62EC025F99}"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386547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746C9-8B63-49DC-89BE-0B62EC025F99}" type="datetimeFigureOut">
              <a:rPr lang="en-GB" smtClean="0"/>
              <a:t>26/06/2015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149261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A746C9-8B63-49DC-89BE-0B62EC025F99}" type="datetimeFigureOut">
              <a:rPr lang="en-GB" smtClean="0"/>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392071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A746C9-8B63-49DC-89BE-0B62EC025F99}" type="datetimeFigureOut">
              <a:rPr lang="en-GB" smtClean="0"/>
              <a:t>26/06/2015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177846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A746C9-8B63-49DC-89BE-0B62EC025F99}" type="datetimeFigureOut">
              <a:rPr lang="en-GB" smtClean="0"/>
              <a:t>26/06/2015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11285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746C9-8B63-49DC-89BE-0B62EC025F99}" type="datetimeFigureOut">
              <a:rPr lang="en-GB" smtClean="0"/>
              <a:t>26/06/2015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59263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746C9-8B63-49DC-89BE-0B62EC025F99}" type="datetimeFigureOut">
              <a:rPr lang="en-GB" smtClean="0"/>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356679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746C9-8B63-49DC-89BE-0B62EC025F99}" type="datetimeFigureOut">
              <a:rPr lang="en-GB" smtClean="0"/>
              <a:t>26/06/2015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68BB6B-25FA-421C-9F9A-C0516557F3E5}" type="slidenum">
              <a:rPr lang="en-GB" smtClean="0"/>
              <a:t>‹#›</a:t>
            </a:fld>
            <a:endParaRPr lang="en-GB"/>
          </a:p>
        </p:txBody>
      </p:sp>
    </p:spTree>
    <p:extLst>
      <p:ext uri="{BB962C8B-B14F-4D97-AF65-F5344CB8AC3E}">
        <p14:creationId xmlns:p14="http://schemas.microsoft.com/office/powerpoint/2010/main" val="180347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746C9-8B63-49DC-89BE-0B62EC025F99}" type="datetimeFigureOut">
              <a:rPr lang="en-GB" smtClean="0"/>
              <a:t>26/06/2015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8BB6B-25FA-421C-9F9A-C0516557F3E5}" type="slidenum">
              <a:rPr lang="en-GB" smtClean="0"/>
              <a:t>‹#›</a:t>
            </a:fld>
            <a:endParaRPr lang="en-GB"/>
          </a:p>
        </p:txBody>
      </p:sp>
    </p:spTree>
    <p:extLst>
      <p:ext uri="{BB962C8B-B14F-4D97-AF65-F5344CB8AC3E}">
        <p14:creationId xmlns:p14="http://schemas.microsoft.com/office/powerpoint/2010/main" val="3762500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248" y="2756848"/>
            <a:ext cx="10945504" cy="3534770"/>
          </a:xfrm>
        </p:spPr>
        <p:txBody>
          <a:bodyPr>
            <a:normAutofit fontScale="90000"/>
          </a:bodyPr>
          <a:lstStyle/>
          <a:p>
            <a:r>
              <a:rPr lang="en-GB" sz="4000" b="1" dirty="0" smtClean="0">
                <a:solidFill>
                  <a:srgbClr val="FF0000"/>
                </a:solidFill>
                <a:latin typeface="Arial" panose="020B0604020202020204" pitchFamily="34" charset="0"/>
                <a:cs typeface="Arial" panose="020B0604020202020204" pitchFamily="34" charset="0"/>
              </a:rPr>
              <a:t>Elstree and Borehamwood Town Council</a:t>
            </a:r>
            <a:br>
              <a:rPr lang="en-GB" sz="4000" b="1" dirty="0" smtClean="0">
                <a:solidFill>
                  <a:srgbClr val="FF0000"/>
                </a:solidFill>
                <a:latin typeface="Arial" panose="020B0604020202020204" pitchFamily="34" charset="0"/>
                <a:cs typeface="Arial" panose="020B0604020202020204" pitchFamily="34" charset="0"/>
              </a:rPr>
            </a:br>
            <a:r>
              <a:rPr lang="en-GB" sz="2000" b="1" dirty="0">
                <a:solidFill>
                  <a:schemeClr val="bg1"/>
                </a:solidFill>
                <a:latin typeface="Arial" panose="020B0604020202020204" pitchFamily="34" charset="0"/>
                <a:cs typeface="Arial" panose="020B0604020202020204" pitchFamily="34" charset="0"/>
              </a:rPr>
              <a:t>f</a:t>
            </a:r>
            <a:r>
              <a:rPr lang="en-GB" sz="4000" b="1" dirty="0" smtClean="0">
                <a:solidFill>
                  <a:srgbClr val="FF0000"/>
                </a:solidFill>
                <a:latin typeface="Arial" panose="020B0604020202020204" pitchFamily="34" charset="0"/>
                <a:cs typeface="Arial" panose="020B0604020202020204" pitchFamily="34" charset="0"/>
              </a:rPr>
              <a:t/>
            </a:r>
            <a:br>
              <a:rPr lang="en-GB" sz="4000" b="1" dirty="0" smtClean="0">
                <a:solidFill>
                  <a:srgbClr val="FF0000"/>
                </a:solidFill>
                <a:latin typeface="Arial" panose="020B0604020202020204" pitchFamily="34" charset="0"/>
                <a:cs typeface="Arial" panose="020B0604020202020204" pitchFamily="34" charset="0"/>
              </a:rPr>
            </a:br>
            <a:r>
              <a:rPr lang="en-GB" sz="4000" b="1" i="1" dirty="0" smtClean="0">
                <a:solidFill>
                  <a:srgbClr val="FF0000"/>
                </a:solidFill>
                <a:latin typeface="Arial" panose="020B0604020202020204" pitchFamily="34" charset="0"/>
                <a:cs typeface="Arial" panose="020B0604020202020204" pitchFamily="34" charset="0"/>
              </a:rPr>
              <a:t>Transport and Road Safety Forum</a:t>
            </a:r>
            <a:br>
              <a:rPr lang="en-GB" sz="4000" b="1" i="1" dirty="0" smtClean="0">
                <a:solidFill>
                  <a:srgbClr val="FF0000"/>
                </a:solidFill>
                <a:latin typeface="Arial" panose="020B0604020202020204" pitchFamily="34" charset="0"/>
                <a:cs typeface="Arial" panose="020B0604020202020204" pitchFamily="34" charset="0"/>
              </a:rPr>
            </a:br>
            <a:r>
              <a:rPr lang="en-GB" sz="4000" b="1" i="1" dirty="0">
                <a:solidFill>
                  <a:srgbClr val="FF0000"/>
                </a:solidFill>
                <a:latin typeface="Arial" panose="020B0604020202020204" pitchFamily="34" charset="0"/>
                <a:cs typeface="Arial" panose="020B0604020202020204" pitchFamily="34" charset="0"/>
              </a:rPr>
              <a:t/>
            </a:r>
            <a:br>
              <a:rPr lang="en-GB" sz="4000" b="1" i="1" dirty="0">
                <a:solidFill>
                  <a:srgbClr val="FF0000"/>
                </a:solidFill>
                <a:latin typeface="Arial" panose="020B0604020202020204" pitchFamily="34" charset="0"/>
                <a:cs typeface="Arial" panose="020B0604020202020204" pitchFamily="34" charset="0"/>
              </a:rPr>
            </a:br>
            <a:r>
              <a:rPr lang="en-GB" sz="4000" b="1" i="1" dirty="0" smtClean="0">
                <a:solidFill>
                  <a:srgbClr val="FF0000"/>
                </a:solidFill>
                <a:latin typeface="Arial" panose="020B0604020202020204" pitchFamily="34" charset="0"/>
                <a:cs typeface="Arial" panose="020B0604020202020204" pitchFamily="34" charset="0"/>
              </a:rPr>
              <a:t>2 July 2015</a:t>
            </a:r>
            <a:br>
              <a:rPr lang="en-GB" sz="4000" b="1" i="1" dirty="0" smtClean="0">
                <a:solidFill>
                  <a:srgbClr val="FF0000"/>
                </a:solidFill>
                <a:latin typeface="Arial" panose="020B0604020202020204" pitchFamily="34" charset="0"/>
                <a:cs typeface="Arial" panose="020B0604020202020204" pitchFamily="34" charset="0"/>
              </a:rPr>
            </a:br>
            <a:r>
              <a:rPr lang="en-GB" sz="4000" b="1" i="1" dirty="0" smtClean="0">
                <a:solidFill>
                  <a:srgbClr val="FF0000"/>
                </a:solidFill>
                <a:latin typeface="Arial" panose="020B0604020202020204" pitchFamily="34" charset="0"/>
                <a:cs typeface="Arial" panose="020B0604020202020204" pitchFamily="34" charset="0"/>
              </a:rPr>
              <a:t/>
            </a:r>
            <a:br>
              <a:rPr lang="en-GB" sz="4000" b="1" i="1" dirty="0" smtClean="0">
                <a:solidFill>
                  <a:srgbClr val="FF0000"/>
                </a:solidFill>
                <a:latin typeface="Arial" panose="020B0604020202020204" pitchFamily="34" charset="0"/>
                <a:cs typeface="Arial" panose="020B0604020202020204" pitchFamily="34" charset="0"/>
              </a:rPr>
            </a:br>
            <a:r>
              <a:rPr lang="en-GB" sz="4000" b="1" i="1" dirty="0">
                <a:solidFill>
                  <a:srgbClr val="FF0000"/>
                </a:solidFill>
                <a:latin typeface="Arial" panose="020B0604020202020204" pitchFamily="34" charset="0"/>
                <a:cs typeface="Arial" panose="020B0604020202020204" pitchFamily="34" charset="0"/>
              </a:rPr>
              <a:t/>
            </a:r>
            <a:br>
              <a:rPr lang="en-GB" sz="4000" b="1" i="1" dirty="0">
                <a:solidFill>
                  <a:srgbClr val="FF0000"/>
                </a:solidFill>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Urban Footpaths</a:t>
            </a:r>
            <a:r>
              <a:rPr lang="en-GB" sz="4000" b="1" i="1" dirty="0" smtClean="0">
                <a:solidFill>
                  <a:srgbClr val="FF0000"/>
                </a:solidFill>
                <a:latin typeface="Arial" panose="020B0604020202020204" pitchFamily="34" charset="0"/>
                <a:cs typeface="Arial" panose="020B0604020202020204" pitchFamily="34" charset="0"/>
              </a:rPr>
              <a:t/>
            </a:r>
            <a:br>
              <a:rPr lang="en-GB" sz="4000" b="1" i="1" dirty="0" smtClean="0">
                <a:solidFill>
                  <a:srgbClr val="FF0000"/>
                </a:solidFill>
                <a:latin typeface="Arial" panose="020B0604020202020204" pitchFamily="34" charset="0"/>
                <a:cs typeface="Arial" panose="020B0604020202020204" pitchFamily="34" charset="0"/>
              </a:rPr>
            </a:br>
            <a:r>
              <a:rPr lang="en-GB" sz="4000" b="1" i="1" dirty="0">
                <a:solidFill>
                  <a:srgbClr val="FF0000"/>
                </a:solidFill>
                <a:latin typeface="Arial" panose="020B0604020202020204" pitchFamily="34" charset="0"/>
                <a:cs typeface="Arial" panose="020B0604020202020204" pitchFamily="34" charset="0"/>
              </a:rPr>
              <a:t/>
            </a:r>
            <a:br>
              <a:rPr lang="en-GB" sz="4000" b="1" i="1" dirty="0">
                <a:solidFill>
                  <a:srgbClr val="FF0000"/>
                </a:solidFill>
                <a:latin typeface="Arial" panose="020B0604020202020204" pitchFamily="34" charset="0"/>
                <a:cs typeface="Arial" panose="020B0604020202020204" pitchFamily="34" charset="0"/>
              </a:rPr>
            </a:br>
            <a:r>
              <a:rPr lang="en-GB" sz="4000" b="1" i="1" dirty="0" smtClean="0">
                <a:latin typeface="Arial" panose="020B0604020202020204" pitchFamily="34" charset="0"/>
                <a:cs typeface="Arial" panose="020B0604020202020204" pitchFamily="34" charset="0"/>
              </a:rPr>
              <a:t>(John Cartledge)</a:t>
            </a:r>
            <a:r>
              <a:rPr lang="en-GB" sz="4000" b="1" i="1" dirty="0" smtClean="0">
                <a:solidFill>
                  <a:srgbClr val="FF0000"/>
                </a:solidFill>
                <a:latin typeface="Arial" panose="020B0604020202020204" pitchFamily="34" charset="0"/>
                <a:cs typeface="Arial" panose="020B0604020202020204" pitchFamily="34" charset="0"/>
              </a:rPr>
              <a:t/>
            </a:r>
            <a:br>
              <a:rPr lang="en-GB" sz="4000" b="1" i="1" dirty="0" smtClean="0">
                <a:solidFill>
                  <a:srgbClr val="FF0000"/>
                </a:solidFill>
                <a:latin typeface="Arial" panose="020B0604020202020204" pitchFamily="34" charset="0"/>
                <a:cs typeface="Arial" panose="020B0604020202020204" pitchFamily="34" charset="0"/>
              </a:rPr>
            </a:br>
            <a:endParaRPr lang="en-GB" sz="4000" b="1"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862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803" y="1566127"/>
            <a:ext cx="10515600" cy="1325563"/>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sz="4000" b="1" dirty="0" smtClean="0">
                <a:latin typeface="Arial" panose="020B0604020202020204" pitchFamily="34" charset="0"/>
                <a:cs typeface="Arial" panose="020B0604020202020204" pitchFamily="34" charset="0"/>
              </a:rPr>
              <a:t>There are two statutory lists of rights of way, both maintained by the county council :</a:t>
            </a:r>
            <a:br>
              <a:rPr lang="en-GB" sz="4000" b="1" dirty="0" smtClean="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
            </a:r>
            <a:br>
              <a:rPr lang="en-GB" sz="4000" b="1" dirty="0">
                <a:latin typeface="Arial" panose="020B0604020202020204" pitchFamily="34" charset="0"/>
                <a:cs typeface="Arial" panose="020B0604020202020204" pitchFamily="34" charset="0"/>
              </a:rPr>
            </a:br>
            <a:r>
              <a:rPr lang="en-GB" sz="4000" b="1" dirty="0" smtClean="0">
                <a:latin typeface="Arial" panose="020B0604020202020204" pitchFamily="34" charset="0"/>
                <a:cs typeface="Arial" panose="020B0604020202020204" pitchFamily="34" charset="0"/>
              </a:rPr>
              <a:t>(1)   The “Definitive Map” (DM)</a:t>
            </a:r>
            <a:br>
              <a:rPr lang="en-GB" sz="4000" b="1" dirty="0" smtClean="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
            </a:r>
            <a:br>
              <a:rPr lang="en-GB" sz="4000" b="1" dirty="0">
                <a:latin typeface="Arial" panose="020B0604020202020204" pitchFamily="34" charset="0"/>
                <a:cs typeface="Arial" panose="020B0604020202020204" pitchFamily="34" charset="0"/>
              </a:rPr>
            </a:br>
            <a:r>
              <a:rPr lang="en-GB" sz="4000" b="1" dirty="0" smtClean="0">
                <a:latin typeface="Arial" panose="020B0604020202020204" pitchFamily="34" charset="0"/>
                <a:cs typeface="Arial" panose="020B0604020202020204" pitchFamily="34" charset="0"/>
              </a:rPr>
              <a:t>	</a:t>
            </a:r>
            <a:r>
              <a:rPr lang="en-GB" sz="4000" b="1" i="1" dirty="0" smtClean="0">
                <a:latin typeface="Arial" panose="020B0604020202020204" pitchFamily="34" charset="0"/>
                <a:cs typeface="Arial" panose="020B0604020202020204" pitchFamily="34" charset="0"/>
              </a:rPr>
              <a:t>Wildlife &amp; Countryside Act 1981 s53</a:t>
            </a:r>
            <a:r>
              <a:rPr lang="en-GB" sz="4000" b="1" dirty="0" smtClean="0">
                <a:latin typeface="Arial" panose="020B0604020202020204" pitchFamily="34" charset="0"/>
                <a:cs typeface="Arial" panose="020B0604020202020204" pitchFamily="34" charset="0"/>
              </a:rPr>
              <a:t/>
            </a:r>
            <a:br>
              <a:rPr lang="en-GB" sz="4000" b="1" dirty="0" smtClean="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
            </a:r>
            <a:br>
              <a:rPr lang="en-GB" sz="4000" b="1" dirty="0">
                <a:latin typeface="Arial" panose="020B0604020202020204" pitchFamily="34" charset="0"/>
                <a:cs typeface="Arial" panose="020B0604020202020204" pitchFamily="34" charset="0"/>
              </a:rPr>
            </a:br>
            <a:r>
              <a:rPr lang="en-GB" sz="4000" b="1" dirty="0" smtClean="0">
                <a:latin typeface="Arial" panose="020B0604020202020204" pitchFamily="34" charset="0"/>
                <a:cs typeface="Arial" panose="020B0604020202020204" pitchFamily="34" charset="0"/>
              </a:rPr>
              <a:t>(2)	The “List of Streets” (LS)</a:t>
            </a:r>
            <a:br>
              <a:rPr lang="en-GB" sz="4000" b="1" dirty="0" smtClean="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
            </a:r>
            <a:br>
              <a:rPr lang="en-GB" sz="4000" b="1" dirty="0">
                <a:latin typeface="Arial" panose="020B0604020202020204" pitchFamily="34" charset="0"/>
                <a:cs typeface="Arial" panose="020B0604020202020204" pitchFamily="34" charset="0"/>
              </a:rPr>
            </a:br>
            <a:r>
              <a:rPr lang="en-GB" sz="4000" b="1" dirty="0" smtClean="0">
                <a:latin typeface="Arial" panose="020B0604020202020204" pitchFamily="34" charset="0"/>
                <a:cs typeface="Arial" panose="020B0604020202020204" pitchFamily="34" charset="0"/>
              </a:rPr>
              <a:t>	</a:t>
            </a:r>
            <a:r>
              <a:rPr lang="en-GB" sz="4000" b="1" i="1" dirty="0" smtClean="0">
                <a:latin typeface="Arial" panose="020B0604020202020204" pitchFamily="34" charset="0"/>
                <a:cs typeface="Arial" panose="020B0604020202020204" pitchFamily="34" charset="0"/>
              </a:rPr>
              <a:t>Highways Act 1980 s36</a:t>
            </a:r>
            <a:endParaRPr lang="en-GB" sz="4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8885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910687"/>
          </a:xfrm>
        </p:spPr>
        <p:txBody>
          <a:bodyPr>
            <a:normAutofit/>
          </a:bodyPr>
          <a:lstStyle/>
          <a:p>
            <a:pPr algn="l"/>
            <a:r>
              <a:rPr lang="en-GB" sz="4000" b="1" dirty="0" smtClean="0">
                <a:latin typeface="Arial" panose="020B0604020202020204" pitchFamily="34" charset="0"/>
                <a:cs typeface="Arial" panose="020B0604020202020204" pitchFamily="34" charset="0"/>
              </a:rPr>
              <a:t>The Definitive Map shows </a:t>
            </a:r>
            <a:r>
              <a:rPr lang="en-GB" sz="4000" b="1" dirty="0" smtClean="0">
                <a:latin typeface="Arial" panose="020B0604020202020204" pitchFamily="34" charset="0"/>
                <a:cs typeface="Arial" panose="020B0604020202020204" pitchFamily="34" charset="0"/>
              </a:rPr>
              <a:t>four types of right of way : </a:t>
            </a:r>
            <a:endParaRPr lang="en-GB"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2347416"/>
            <a:ext cx="9144000" cy="3998794"/>
          </a:xfrm>
        </p:spPr>
        <p:txBody>
          <a:bodyPr>
            <a:normAutofit fontScale="40000" lnSpcReduction="20000"/>
          </a:bodyPr>
          <a:lstStyle/>
          <a:p>
            <a:pPr marL="342900" indent="-342900" algn="l">
              <a:buFont typeface="Arial" panose="020B0604020202020204" pitchFamily="34" charset="0"/>
              <a:buChar char="•"/>
            </a:pPr>
            <a:r>
              <a:rPr lang="en-GB" sz="10000" b="1" dirty="0" smtClean="0">
                <a:latin typeface="Arial" panose="020B0604020202020204" pitchFamily="34" charset="0"/>
                <a:cs typeface="Arial" panose="020B0604020202020204" pitchFamily="34" charset="0"/>
              </a:rPr>
              <a:t>f</a:t>
            </a:r>
            <a:r>
              <a:rPr lang="en-GB" sz="10000" b="1" dirty="0" smtClean="0">
                <a:latin typeface="Arial" panose="020B0604020202020204" pitchFamily="34" charset="0"/>
                <a:cs typeface="Arial" panose="020B0604020202020204" pitchFamily="34" charset="0"/>
              </a:rPr>
              <a:t>ootpaths</a:t>
            </a:r>
          </a:p>
          <a:p>
            <a:pPr marL="342900" indent="-342900" algn="l">
              <a:buFont typeface="Arial" panose="020B0604020202020204" pitchFamily="34" charset="0"/>
              <a:buChar char="•"/>
            </a:pPr>
            <a:r>
              <a:rPr lang="en-GB" sz="10000" b="1" dirty="0" smtClean="0">
                <a:latin typeface="Arial" panose="020B0604020202020204" pitchFamily="34" charset="0"/>
                <a:cs typeface="Arial" panose="020B0604020202020204" pitchFamily="34" charset="0"/>
              </a:rPr>
              <a:t>bridleways</a:t>
            </a:r>
          </a:p>
          <a:p>
            <a:pPr marL="342900" indent="-342900" algn="l">
              <a:buFont typeface="Arial" panose="020B0604020202020204" pitchFamily="34" charset="0"/>
              <a:buChar char="•"/>
            </a:pPr>
            <a:r>
              <a:rPr lang="en-GB" sz="10000" b="1" dirty="0" smtClean="0">
                <a:latin typeface="Arial" panose="020B0604020202020204" pitchFamily="34" charset="0"/>
                <a:cs typeface="Arial" panose="020B0604020202020204" pitchFamily="34" charset="0"/>
              </a:rPr>
              <a:t>r</a:t>
            </a:r>
            <a:r>
              <a:rPr lang="en-GB" sz="10000" b="1" dirty="0" smtClean="0">
                <a:latin typeface="Arial" panose="020B0604020202020204" pitchFamily="34" charset="0"/>
                <a:cs typeface="Arial" panose="020B0604020202020204" pitchFamily="34" charset="0"/>
              </a:rPr>
              <a:t>estricted byways</a:t>
            </a:r>
          </a:p>
          <a:p>
            <a:pPr marL="342900" indent="-342900" algn="l">
              <a:buFont typeface="Arial" panose="020B0604020202020204" pitchFamily="34" charset="0"/>
              <a:buChar char="•"/>
            </a:pPr>
            <a:r>
              <a:rPr lang="en-GB" sz="10000" b="1" dirty="0" smtClean="0">
                <a:latin typeface="Arial" panose="020B0604020202020204" pitchFamily="34" charset="0"/>
                <a:cs typeface="Arial" panose="020B0604020202020204" pitchFamily="34" charset="0"/>
              </a:rPr>
              <a:t>byways open to all traffic (BOATs)</a:t>
            </a:r>
          </a:p>
          <a:p>
            <a:pPr algn="l"/>
            <a:endParaRPr lang="en-GB" sz="10000" b="1" dirty="0">
              <a:latin typeface="Arial" panose="020B0604020202020204" pitchFamily="34" charset="0"/>
              <a:cs typeface="Arial" panose="020B0604020202020204" pitchFamily="34" charset="0"/>
            </a:endParaRPr>
          </a:p>
          <a:p>
            <a:pPr algn="l"/>
            <a:r>
              <a:rPr lang="en-GB" sz="10000" b="1" dirty="0" smtClean="0">
                <a:latin typeface="Arial" panose="020B0604020202020204" pitchFamily="34" charset="0"/>
                <a:cs typeface="Arial" panose="020B0604020202020204" pitchFamily="34" charset="0"/>
              </a:rPr>
              <a:t>These can be in towns (“alleyways”) as well as in the countryside</a:t>
            </a:r>
            <a:endParaRPr lang="en-GB" sz="10000" b="1" dirty="0" smtClean="0">
              <a:latin typeface="Arial" panose="020B0604020202020204" pitchFamily="34" charset="0"/>
              <a:cs typeface="Arial" panose="020B0604020202020204" pitchFamily="34" charset="0"/>
            </a:endParaRPr>
          </a:p>
          <a:p>
            <a:pPr algn="l"/>
            <a:endParaRPr lang="en-GB" sz="4000" b="1" dirty="0" smtClean="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9762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94817"/>
            <a:ext cx="9144000" cy="2387600"/>
          </a:xfrm>
        </p:spPr>
        <p:txBody>
          <a:bodyPr>
            <a:normAutofit/>
          </a:bodyPr>
          <a:lstStyle/>
          <a:p>
            <a:pPr algn="l"/>
            <a:r>
              <a:rPr lang="en-GB" sz="4000" b="1" dirty="0" smtClean="0">
                <a:latin typeface="Arial" panose="020B0604020202020204" pitchFamily="34" charset="0"/>
                <a:cs typeface="Arial" panose="020B0604020202020204" pitchFamily="34" charset="0"/>
              </a:rPr>
              <a:t>The List of Streets shows all routes which are maintainable by the county council (not all of which are surfaced roads)</a:t>
            </a:r>
            <a:endParaRPr lang="en-GB"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182417"/>
            <a:ext cx="9144000" cy="2826058"/>
          </a:xfrm>
        </p:spPr>
        <p:txBody>
          <a:bodyPr>
            <a:normAutofit/>
          </a:bodyPr>
          <a:lstStyle/>
          <a:p>
            <a:endParaRPr lang="en-GB" dirty="0" smtClean="0"/>
          </a:p>
          <a:p>
            <a:pPr algn="l"/>
            <a:r>
              <a:rPr lang="en-GB" sz="4000" b="1" dirty="0" smtClean="0">
                <a:latin typeface="Arial" panose="020B0604020202020204" pitchFamily="34" charset="0"/>
                <a:cs typeface="Arial" panose="020B0604020202020204" pitchFamily="34" charset="0"/>
              </a:rPr>
              <a:t>But it also includes some “</a:t>
            </a:r>
            <a:r>
              <a:rPr lang="en-GB" sz="4000" b="1" dirty="0" err="1" smtClean="0">
                <a:latin typeface="Arial" panose="020B0604020202020204" pitchFamily="34" charset="0"/>
                <a:cs typeface="Arial" panose="020B0604020202020204" pitchFamily="34" charset="0"/>
              </a:rPr>
              <a:t>unadopted</a:t>
            </a:r>
            <a:r>
              <a:rPr lang="en-GB" sz="4000" b="1" dirty="0" smtClean="0">
                <a:latin typeface="Arial" panose="020B0604020202020204" pitchFamily="34" charset="0"/>
                <a:cs typeface="Arial" panose="020B0604020202020204" pitchFamily="34" charset="0"/>
              </a:rPr>
              <a:t>” public highways which are private roads maintained by their owners</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002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07" y="569841"/>
            <a:ext cx="11163869" cy="1325563"/>
          </a:xfrm>
        </p:spPr>
        <p:txBody>
          <a:bodyPr>
            <a:normAutofit fontScale="90000"/>
          </a:bodyPr>
          <a:lstStyle/>
          <a:p>
            <a:r>
              <a:rPr lang="en-GB" b="1" dirty="0" smtClean="0">
                <a:latin typeface="Arial" panose="020B0604020202020204" pitchFamily="34" charset="0"/>
                <a:cs typeface="Arial" panose="020B0604020202020204" pitchFamily="34" charset="0"/>
              </a:rPr>
              <a:t>The two lists are not mutually exclusive, and both include </a:t>
            </a:r>
            <a:r>
              <a:rPr lang="en-GB" sz="4000" b="1" dirty="0" smtClean="0">
                <a:latin typeface="Arial" panose="020B0604020202020204" pitchFamily="34" charset="0"/>
                <a:cs typeface="Arial" panose="020B0604020202020204" pitchFamily="34" charset="0"/>
              </a:rPr>
              <a:t>some routes over private land</a:t>
            </a: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5908" y="2153171"/>
            <a:ext cx="11163869" cy="4351338"/>
          </a:xfrm>
        </p:spPr>
        <p:txBody>
          <a:bodyPr>
            <a:normAutofit/>
          </a:bodyPr>
          <a:lstStyle/>
          <a:p>
            <a:pPr marL="0" indent="0">
              <a:buNone/>
            </a:pPr>
            <a:r>
              <a:rPr lang="en-GB" sz="4000" b="1" dirty="0" smtClean="0">
                <a:latin typeface="Arial" panose="020B0604020202020204" pitchFamily="34" charset="0"/>
                <a:cs typeface="Arial" panose="020B0604020202020204" pitchFamily="34" charset="0"/>
              </a:rPr>
              <a:t>Inclusion on the Definitive Map probably gives greater protection than the List of Streets, because modification or deletion is a more complex process (though this may change under regulations yet to be made under the Countryside &amp; Rights of Way Act 2000 or the Deregulation Act 2015)</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5225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2639" y="1122363"/>
            <a:ext cx="10645254" cy="2387600"/>
          </a:xfrm>
        </p:spPr>
        <p:txBody>
          <a:bodyPr>
            <a:normAutofit/>
          </a:bodyPr>
          <a:lstStyle/>
          <a:p>
            <a:pPr algn="l"/>
            <a:r>
              <a:rPr lang="en-GB" sz="4000" b="1" dirty="0" smtClean="0">
                <a:latin typeface="Arial" panose="020B0604020202020204" pitchFamily="34" charset="0"/>
                <a:cs typeface="Arial" panose="020B0604020202020204" pitchFamily="34" charset="0"/>
              </a:rPr>
              <a:t>Unrecorded routes can be added to the Definitive Map if there is evidence of long uncontested use, but this right will lapse in 2026</a:t>
            </a:r>
            <a:endParaRPr lang="en-GB"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82639" y="3888641"/>
            <a:ext cx="10440537" cy="1655762"/>
          </a:xfrm>
        </p:spPr>
        <p:txBody>
          <a:bodyPr>
            <a:normAutofit lnSpcReduction="10000"/>
          </a:bodyPr>
          <a:lstStyle/>
          <a:p>
            <a:pPr algn="l"/>
            <a:r>
              <a:rPr lang="en-GB" sz="4000" b="1" dirty="0" smtClean="0">
                <a:latin typeface="Arial" panose="020B0604020202020204" pitchFamily="34" charset="0"/>
                <a:cs typeface="Arial" panose="020B0604020202020204" pitchFamily="34" charset="0"/>
              </a:rPr>
              <a:t>It is therefore timely to review these lists and ensure that all local paths are properly recorded and protected</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2569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388" y="740226"/>
            <a:ext cx="10549720" cy="1525303"/>
          </a:xfrm>
        </p:spPr>
        <p:txBody>
          <a:bodyPr>
            <a:normAutofit/>
          </a:bodyPr>
          <a:lstStyle/>
          <a:p>
            <a:pPr algn="l"/>
            <a:r>
              <a:rPr lang="en-GB" sz="4000" b="1" dirty="0" smtClean="0">
                <a:latin typeface="Arial" panose="020B0604020202020204" pitchFamily="34" charset="0"/>
                <a:cs typeface="Arial" panose="020B0604020202020204" pitchFamily="34" charset="0"/>
              </a:rPr>
              <a:t>Elstree &amp; Borehamwood parish contains (about) 161 urban paths, of which</a:t>
            </a:r>
            <a:endParaRPr lang="en-GB"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86602" y="2825088"/>
            <a:ext cx="12064621" cy="3452882"/>
          </a:xfrm>
        </p:spPr>
        <p:txBody>
          <a:bodyPr>
            <a:normAutofit/>
          </a:bodyPr>
          <a:lstStyle/>
          <a:p>
            <a:pPr marL="273050" indent="-273050" algn="l" defTabSz="730250">
              <a:buFont typeface="Arial" panose="020B0604020202020204" pitchFamily="34" charset="0"/>
              <a:buChar char="•"/>
            </a:pPr>
            <a:r>
              <a:rPr lang="en-GB" sz="3200" b="1" dirty="0" smtClean="0">
                <a:latin typeface="Arial" panose="020B0604020202020204" pitchFamily="34" charset="0"/>
                <a:cs typeface="Arial" panose="020B0604020202020204" pitchFamily="34" charset="0"/>
              </a:rPr>
              <a:t>22 are on both lists and “maintainable”				</a:t>
            </a:r>
            <a:r>
              <a:rPr lang="en-GB" sz="4000" b="1"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endParaRPr lang="en-GB" sz="4000" b="1" dirty="0" smtClean="0">
              <a:solidFill>
                <a:schemeClr val="accent6">
                  <a:lumMod val="75000"/>
                </a:schemeClr>
              </a:solidFill>
              <a:latin typeface="Arial" panose="020B0604020202020204" pitchFamily="34" charset="0"/>
              <a:cs typeface="Arial" panose="020B0604020202020204" pitchFamily="34" charset="0"/>
            </a:endParaRPr>
          </a:p>
          <a:p>
            <a:pPr marL="273050" indent="-273050" algn="l" defTabSz="730250">
              <a:buFont typeface="Arial" panose="020B0604020202020204" pitchFamily="34" charset="0"/>
              <a:buChar char="•"/>
            </a:pPr>
            <a:r>
              <a:rPr lang="en-GB" sz="3200" b="1" dirty="0" smtClean="0">
                <a:latin typeface="Arial" panose="020B0604020202020204" pitchFamily="34" charset="0"/>
                <a:cs typeface="Arial" panose="020B0604020202020204" pitchFamily="34" charset="0"/>
              </a:rPr>
              <a:t>23 are on DM but not LS								</a:t>
            </a:r>
            <a:r>
              <a:rPr lang="en-GB" sz="4000" b="1"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endParaRPr lang="en-GB" sz="4000" b="1" dirty="0" smtClean="0">
              <a:solidFill>
                <a:schemeClr val="accent6">
                  <a:lumMod val="75000"/>
                </a:schemeClr>
              </a:solidFill>
              <a:latin typeface="Arial" panose="020B0604020202020204" pitchFamily="34" charset="0"/>
              <a:cs typeface="Arial" panose="020B0604020202020204" pitchFamily="34" charset="0"/>
            </a:endParaRPr>
          </a:p>
          <a:p>
            <a:pPr marL="273050" indent="-273050" algn="l" defTabSz="730250">
              <a:buFont typeface="Arial" panose="020B0604020202020204" pitchFamily="34" charset="0"/>
              <a:buChar char="•"/>
            </a:pPr>
            <a:r>
              <a:rPr lang="en-GB" sz="3200" b="1" dirty="0" smtClean="0">
                <a:latin typeface="Arial" panose="020B0604020202020204" pitchFamily="34" charset="0"/>
                <a:cs typeface="Arial" panose="020B0604020202020204" pitchFamily="34" charset="0"/>
              </a:rPr>
              <a:t>73 are on LS and “maintainable” but not on DM		</a:t>
            </a:r>
            <a:r>
              <a:rPr lang="en-GB" sz="4000" b="1"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endParaRPr lang="en-GB" sz="4000" b="1" dirty="0" smtClean="0">
              <a:solidFill>
                <a:schemeClr val="accent6">
                  <a:lumMod val="75000"/>
                </a:schemeClr>
              </a:solidFill>
              <a:latin typeface="Arial" panose="020B0604020202020204" pitchFamily="34" charset="0"/>
              <a:cs typeface="Arial" panose="020B0604020202020204" pitchFamily="34" charset="0"/>
            </a:endParaRPr>
          </a:p>
          <a:p>
            <a:pPr marL="273050" indent="-273050" algn="l" defTabSz="730250">
              <a:buFont typeface="Arial" panose="020B0604020202020204" pitchFamily="34" charset="0"/>
              <a:buChar char="•"/>
            </a:pPr>
            <a:r>
              <a:rPr lang="en-GB" sz="3200" b="1" dirty="0" smtClean="0">
                <a:latin typeface="Arial" panose="020B0604020202020204" pitchFamily="34" charset="0"/>
                <a:cs typeface="Arial" panose="020B0604020202020204" pitchFamily="34" charset="0"/>
              </a:rPr>
              <a:t>10 are on LS but not “maintainable” and not on DM 	</a:t>
            </a:r>
            <a:r>
              <a:rPr lang="en-GB" sz="4000" b="1" dirty="0" smtClean="0">
                <a:latin typeface="Arial" panose="020B0604020202020204" pitchFamily="34" charset="0"/>
                <a:cs typeface="Arial" panose="020B0604020202020204" pitchFamily="34" charset="0"/>
              </a:rPr>
              <a:t>?</a:t>
            </a:r>
          </a:p>
          <a:p>
            <a:pPr marL="273050" indent="-273050" algn="l" defTabSz="730250">
              <a:buFont typeface="Arial" panose="020B0604020202020204" pitchFamily="34" charset="0"/>
              <a:buChar char="•"/>
            </a:pPr>
            <a:r>
              <a:rPr lang="en-GB" sz="3200" b="1" dirty="0" smtClean="0">
                <a:latin typeface="Arial" panose="020B0604020202020204" pitchFamily="34" charset="0"/>
                <a:cs typeface="Arial" panose="020B0604020202020204" pitchFamily="34" charset="0"/>
              </a:rPr>
              <a:t>33 are on neither list									</a:t>
            </a:r>
            <a:r>
              <a:rPr lang="en-GB" sz="4000" b="1" dirty="0" smtClean="0">
                <a:solidFill>
                  <a:srgbClr val="FF0000"/>
                </a:solidFill>
                <a:latin typeface="Arial" panose="020B0604020202020204" pitchFamily="34" charset="0"/>
                <a:cs typeface="Arial" panose="020B0604020202020204" pitchFamily="34" charset="0"/>
                <a:sym typeface="Wingdings" panose="05000000000000000000" pitchFamily="2" charset="2"/>
              </a:rPr>
              <a:t></a:t>
            </a:r>
            <a:endParaRPr lang="en-GB"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8823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875" y="644692"/>
            <a:ext cx="9144000" cy="1074927"/>
          </a:xfrm>
        </p:spPr>
        <p:txBody>
          <a:bodyPr>
            <a:normAutofit/>
          </a:bodyPr>
          <a:lstStyle/>
          <a:p>
            <a:pPr algn="l"/>
            <a:r>
              <a:rPr lang="en-GB" sz="4000" b="1" i="1" dirty="0" smtClean="0">
                <a:latin typeface="Arial" panose="020B0604020202020204" pitchFamily="34" charset="0"/>
                <a:cs typeface="Arial" panose="020B0604020202020204" pitchFamily="34" charset="0"/>
              </a:rPr>
              <a:t>Recommendation</a:t>
            </a:r>
            <a:endParaRPr lang="en-GB" sz="4000" b="1"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3875" y="2046194"/>
            <a:ext cx="9144000" cy="1655762"/>
          </a:xfrm>
        </p:spPr>
        <p:txBody>
          <a:bodyPr>
            <a:noAutofit/>
          </a:bodyPr>
          <a:lstStyle/>
          <a:p>
            <a:pPr algn="l"/>
            <a:r>
              <a:rPr lang="en-GB" sz="4000" b="1" dirty="0" smtClean="0">
                <a:latin typeface="Arial" panose="020B0604020202020204" pitchFamily="34" charset="0"/>
                <a:cs typeface="Arial" panose="020B0604020202020204" pitchFamily="34" charset="0"/>
              </a:rPr>
              <a:t>“That the Town Council makes a formal approach to the rights of way team at HCC to seek its advice and assistance in securing any necessary upgrading to the statutory protection afforded to urban footpaths in the parish”</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8767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257</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Elstree and Borehamwood Town Council f Transport and Road Safety Forum  2 July 2015   Urban Footpaths  (John Cartledge) </vt:lpstr>
      <vt:lpstr>    There are two statutory lists of rights of way, both maintained by the county council :  (1)   The “Definitive Map” (DM)   Wildlife &amp; Countryside Act 1981 s53  (2) The “List of Streets” (LS)   Highways Act 1980 s36</vt:lpstr>
      <vt:lpstr>The Definitive Map shows four types of right of way : </vt:lpstr>
      <vt:lpstr>The List of Streets shows all routes which are maintainable by the county council (not all of which are surfaced roads)</vt:lpstr>
      <vt:lpstr>The two lists are not mutually exclusive, and both include some routes over private land</vt:lpstr>
      <vt:lpstr>Unrecorded routes can be added to the Definitive Map if there is evidence of long uncontested use, but this right will lapse in 2026</vt:lpstr>
      <vt:lpstr>Elstree &amp; Borehamwood parish contains (about) 161 urban paths, of which</vt:lpstr>
      <vt:lpstr>Recommendation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Elstree and Borehamwood Town Council f Transport and Road Safety Forum  2 July 2015   Urban Footpaths  (John Cartledge)</dc:title>
  <dc:creator>John Cartledge</dc:creator>
  <cp:lastModifiedBy>John Cartledge</cp:lastModifiedBy>
  <cp:revision>11</cp:revision>
  <dcterms:created xsi:type="dcterms:W3CDTF">2015-06-26T11:41:47Z</dcterms:created>
  <dcterms:modified xsi:type="dcterms:W3CDTF">2015-06-26T14:54:01Z</dcterms:modified>
</cp:coreProperties>
</file>